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96" y="-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43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743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96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952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2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50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54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3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4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40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35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44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18FA-B5F4-4D87-9368-9D5B305520DF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2CB11-5C1D-4F1B-904C-DCFCD9A29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3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23928" y="543006"/>
            <a:ext cx="48245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자기성찰 여행 </a:t>
            </a:r>
            <a:endParaRPr lang="en-US" altLang="ko-KR" sz="4400" dirty="0" smtClean="0">
              <a:solidFill>
                <a:schemeClr val="bg1"/>
              </a:solidFill>
            </a:endParaRPr>
          </a:p>
          <a:p>
            <a:r>
              <a:rPr lang="en-US" altLang="ko-KR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 smtClean="0">
                <a:solidFill>
                  <a:schemeClr val="bg1"/>
                </a:solidFill>
              </a:rPr>
              <a:t>              – </a:t>
            </a:r>
            <a:r>
              <a:rPr lang="ko-KR" altLang="en-US" sz="4400" dirty="0" smtClean="0">
                <a:solidFill>
                  <a:schemeClr val="bg1"/>
                </a:solidFill>
              </a:rPr>
              <a:t>인도</a:t>
            </a:r>
            <a:endParaRPr lang="en-US" altLang="ko-KR" sz="4400" dirty="0" smtClean="0">
              <a:solidFill>
                <a:schemeClr val="bg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418646" y="1776023"/>
            <a:ext cx="8519532" cy="1873616"/>
          </a:xfrm>
          <a:custGeom>
            <a:avLst/>
            <a:gdLst>
              <a:gd name="connsiteX0" fmla="*/ 0 w 8519532"/>
              <a:gd name="connsiteY0" fmla="*/ 0 h 1873616"/>
              <a:gd name="connsiteX1" fmla="*/ 2609385 w 8519532"/>
              <a:gd name="connsiteY1" fmla="*/ 1527717 h 1873616"/>
              <a:gd name="connsiteX2" fmla="*/ 5419493 w 8519532"/>
              <a:gd name="connsiteY2" fmla="*/ 1393903 h 1873616"/>
              <a:gd name="connsiteX3" fmla="*/ 7359805 w 8519532"/>
              <a:gd name="connsiteY3" fmla="*/ 1873405 h 1873616"/>
              <a:gd name="connsiteX4" fmla="*/ 8519532 w 8519532"/>
              <a:gd name="connsiteY4" fmla="*/ 1326995 h 1873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532" h="1873616">
                <a:moveTo>
                  <a:pt x="0" y="0"/>
                </a:moveTo>
                <a:cubicBezTo>
                  <a:pt x="853068" y="647700"/>
                  <a:pt x="1706136" y="1295400"/>
                  <a:pt x="2609385" y="1527717"/>
                </a:cubicBezTo>
                <a:cubicBezTo>
                  <a:pt x="3512634" y="1760034"/>
                  <a:pt x="4627756" y="1336288"/>
                  <a:pt x="5419493" y="1393903"/>
                </a:cubicBezTo>
                <a:cubicBezTo>
                  <a:pt x="6211230" y="1451518"/>
                  <a:pt x="6843132" y="1884556"/>
                  <a:pt x="7359805" y="1873405"/>
                </a:cubicBezTo>
                <a:cubicBezTo>
                  <a:pt x="7876478" y="1862254"/>
                  <a:pt x="8385717" y="1269380"/>
                  <a:pt x="8519532" y="1326995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79512" y="2492896"/>
            <a:ext cx="2538679" cy="311617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987824" y="3212976"/>
            <a:ext cx="3011532" cy="20882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367256" y="3525870"/>
            <a:ext cx="2538679" cy="27834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28" y="3411952"/>
            <a:ext cx="2626117" cy="174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" y="2734229"/>
            <a:ext cx="2204582" cy="256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32" y="3709842"/>
            <a:ext cx="2261325" cy="241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6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975797" y="91086"/>
            <a:ext cx="4752528" cy="4736729"/>
            <a:chOff x="1413801" y="332656"/>
            <a:chExt cx="5030407" cy="4989265"/>
          </a:xfrm>
        </p:grpSpPr>
        <p:sp>
          <p:nvSpPr>
            <p:cNvPr id="6" name="직사각형 5"/>
            <p:cNvSpPr/>
            <p:nvPr/>
          </p:nvSpPr>
          <p:spPr>
            <a:xfrm rot="-180000">
              <a:off x="1413801" y="332656"/>
              <a:ext cx="5030407" cy="4989265"/>
            </a:xfrm>
            <a:prstGeom prst="rect">
              <a:avLst/>
            </a:prstGeom>
            <a:solidFill>
              <a:schemeClr val="bg1"/>
            </a:solidFill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413801" y="497385"/>
              <a:ext cx="4752528" cy="4824536"/>
              <a:chOff x="1907704" y="260648"/>
              <a:chExt cx="4752528" cy="4824536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907704" y="260648"/>
                <a:ext cx="4752528" cy="482453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7387" y="332656"/>
                <a:ext cx="4630837" cy="46308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8" name="TextBox 7"/>
          <p:cNvSpPr txBox="1"/>
          <p:nvPr/>
        </p:nvSpPr>
        <p:spPr>
          <a:xfrm>
            <a:off x="0" y="4943347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</a:rPr>
              <a:t>인도 여행지로 가장 유명한 갠지스강은 힌두교도 사이에서 이 강물에 목욕재계를 하면 모든 죄를 면할 수 있으며</a:t>
            </a:r>
            <a:r>
              <a:rPr lang="en-US" altLang="ko-KR" sz="2400" dirty="0" smtClean="0">
                <a:solidFill>
                  <a:srgbClr val="FFC000"/>
                </a:solidFill>
              </a:rPr>
              <a:t>, </a:t>
            </a:r>
            <a:r>
              <a:rPr lang="ko-KR" altLang="en-US" sz="2400" dirty="0" smtClean="0">
                <a:solidFill>
                  <a:srgbClr val="FFC000"/>
                </a:solidFill>
              </a:rPr>
              <a:t>죽은 뒤에 이 강물에 뼛가루를 흘려 보내면 극락에 갈 수 있다고 믿고 있다고 한다</a:t>
            </a:r>
            <a:r>
              <a:rPr lang="en-US" altLang="ko-KR" sz="2400" dirty="0" smtClean="0">
                <a:solidFill>
                  <a:srgbClr val="FFC000"/>
                </a:solidFill>
              </a:rPr>
              <a:t>. </a:t>
            </a:r>
            <a:r>
              <a:rPr lang="ko-KR" altLang="en-US" sz="2400" dirty="0" smtClean="0">
                <a:solidFill>
                  <a:srgbClr val="FFC000"/>
                </a:solidFill>
              </a:rPr>
              <a:t>밤에는 화려하지 않은 조명들이 모여 화려함을 나타내어 더욱 은은한 아름다움을 보여준다고 한다</a:t>
            </a:r>
            <a:r>
              <a:rPr lang="en-US" altLang="ko-KR" sz="2400" dirty="0" smtClean="0">
                <a:solidFill>
                  <a:srgbClr val="FFC000"/>
                </a:solidFill>
              </a:rPr>
              <a:t>.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9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-120000">
            <a:off x="246374" y="275829"/>
            <a:ext cx="5040560" cy="2520280"/>
            <a:chOff x="395536" y="692696"/>
            <a:chExt cx="5040560" cy="2520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직사각형 4"/>
            <p:cNvSpPr/>
            <p:nvPr/>
          </p:nvSpPr>
          <p:spPr>
            <a:xfrm>
              <a:off x="395536" y="692696"/>
              <a:ext cx="5040560" cy="25202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764704"/>
              <a:ext cx="4829175" cy="2314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 rot="240000">
            <a:off x="3487427" y="2957320"/>
            <a:ext cx="5328592" cy="2448272"/>
            <a:chOff x="2915816" y="3429000"/>
            <a:chExt cx="5328592" cy="2448272"/>
          </a:xfrm>
        </p:grpSpPr>
        <p:sp>
          <p:nvSpPr>
            <p:cNvPr id="9" name="직사각형 8"/>
            <p:cNvSpPr/>
            <p:nvPr/>
          </p:nvSpPr>
          <p:spPr>
            <a:xfrm>
              <a:off x="2915816" y="3429000"/>
              <a:ext cx="5328592" cy="24482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3501008"/>
              <a:ext cx="5057775" cy="227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 rot="21279610">
            <a:off x="5652120" y="951194"/>
            <a:ext cx="3820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스리미낙쉬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사원</a:t>
            </a:r>
            <a:endParaRPr lang="ko-KR" altLang="en-US" sz="32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408" y="5588462"/>
            <a:ext cx="861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/>
                </a:solidFill>
              </a:rPr>
              <a:t>북인도에는 타지마할이 있다면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남인도에는</a:t>
            </a:r>
            <a:r>
              <a:rPr lang="ko-KR" altLang="en-US" sz="2400" dirty="0">
                <a:solidFill>
                  <a:schemeClr val="accent6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스리미낙쉬</a:t>
            </a:r>
            <a:r>
              <a:rPr lang="ko-KR" altLang="en-US" sz="2400" dirty="0" smtClean="0">
                <a:solidFill>
                  <a:schemeClr val="accent6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사원이있다고</a:t>
            </a:r>
            <a:r>
              <a:rPr lang="ko-KR" altLang="en-US" sz="2400" dirty="0" smtClean="0">
                <a:solidFill>
                  <a:schemeClr val="accent6"/>
                </a:solidFill>
              </a:rPr>
              <a:t> 할 수 있다</a:t>
            </a:r>
            <a:r>
              <a:rPr lang="en-US" altLang="ko-KR" sz="2400" dirty="0" smtClean="0">
                <a:solidFill>
                  <a:schemeClr val="accent6"/>
                </a:solidFill>
              </a:rPr>
              <a:t>. </a:t>
            </a:r>
            <a:r>
              <a:rPr lang="ko-KR" altLang="en-US" sz="2400" dirty="0" smtClean="0">
                <a:solidFill>
                  <a:schemeClr val="accent6"/>
                </a:solidFill>
              </a:rPr>
              <a:t>타지마할에 필적할 만한 건축물로써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드라비다</a:t>
            </a:r>
            <a:r>
              <a:rPr lang="ko-KR" altLang="en-US" sz="2400" dirty="0" smtClean="0">
                <a:solidFill>
                  <a:schemeClr val="accent6"/>
                </a:solidFill>
              </a:rPr>
              <a:t> 힌두양식을 대표하는 건물이다</a:t>
            </a:r>
            <a:r>
              <a:rPr lang="en-US" altLang="ko-KR" sz="2400" dirty="0" smtClean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425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-180000">
            <a:off x="232375" y="197844"/>
            <a:ext cx="4320480" cy="2736304"/>
            <a:chOff x="395536" y="620688"/>
            <a:chExt cx="4320480" cy="2736304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95536" y="620688"/>
              <a:ext cx="4320480" cy="27363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764704"/>
              <a:ext cx="4032448" cy="2425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 rot="180000">
            <a:off x="4244642" y="2651909"/>
            <a:ext cx="4608512" cy="3047964"/>
            <a:chOff x="4067944" y="3045332"/>
            <a:chExt cx="4608512" cy="3047964"/>
          </a:xfrm>
        </p:grpSpPr>
        <p:sp>
          <p:nvSpPr>
            <p:cNvPr id="8" name="직사각형 7"/>
            <p:cNvSpPr/>
            <p:nvPr/>
          </p:nvSpPr>
          <p:spPr>
            <a:xfrm>
              <a:off x="4067944" y="3045332"/>
              <a:ext cx="4608512" cy="30479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3221753"/>
              <a:ext cx="4259203" cy="26879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 rot="376830">
            <a:off x="5323122" y="1148030"/>
            <a:ext cx="3820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바하이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사원</a:t>
            </a:r>
            <a:endParaRPr lang="ko-KR" altLang="en-US" sz="32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242" y="5887785"/>
            <a:ext cx="8616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/>
                </a:solidFill>
              </a:rPr>
              <a:t>현대판 타지마할이라 부를 정도로 완성도 높고 유명한 사원이다</a:t>
            </a:r>
            <a:r>
              <a:rPr lang="en-US" altLang="ko-KR" sz="2400" dirty="0" smtClean="0">
                <a:solidFill>
                  <a:schemeClr val="accent6"/>
                </a:solidFill>
              </a:rPr>
              <a:t>.</a:t>
            </a:r>
            <a:r>
              <a:rPr lang="en-US" altLang="ko-KR" sz="2400" dirty="0">
                <a:solidFill>
                  <a:schemeClr val="accent6"/>
                </a:solidFill>
              </a:rPr>
              <a:t> </a:t>
            </a:r>
            <a:r>
              <a:rPr lang="ko-KR" altLang="en-US" sz="2400" dirty="0" smtClean="0">
                <a:solidFill>
                  <a:schemeClr val="accent6"/>
                </a:solidFill>
              </a:rPr>
              <a:t>외관의 형태가 연꽃모양으로 생겨 연꽃사원이라고도 한다</a:t>
            </a:r>
            <a:r>
              <a:rPr lang="en-US" altLang="ko-KR" sz="2400" dirty="0" smtClean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73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763688" y="0"/>
            <a:ext cx="5544616" cy="5517232"/>
            <a:chOff x="1763688" y="0"/>
            <a:chExt cx="5544616" cy="5517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직사각형 4"/>
            <p:cNvSpPr/>
            <p:nvPr/>
          </p:nvSpPr>
          <p:spPr>
            <a:xfrm>
              <a:off x="1763688" y="0"/>
              <a:ext cx="5544616" cy="55172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611" y="116632"/>
              <a:ext cx="5248275" cy="524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343567" y="5526731"/>
            <a:ext cx="861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6"/>
                </a:solidFill>
              </a:rPr>
              <a:t>마하라슈트라주</a:t>
            </a:r>
            <a:r>
              <a:rPr lang="ko-KR" altLang="en-US" sz="2400" dirty="0" smtClean="0">
                <a:solidFill>
                  <a:schemeClr val="accent6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의엘로라</a:t>
            </a:r>
            <a:r>
              <a:rPr lang="ko-KR" altLang="en-US" sz="2400" dirty="0" smtClean="0">
                <a:solidFill>
                  <a:schemeClr val="accent6"/>
                </a:solidFill>
              </a:rPr>
              <a:t> 마을 근처의 석굴 유적으로 세계 유산 목록에 등록되어 있다</a:t>
            </a:r>
            <a:r>
              <a:rPr lang="en-US" altLang="ko-KR" sz="2400" dirty="0" smtClean="0">
                <a:solidFill>
                  <a:schemeClr val="accent6"/>
                </a:solidFill>
              </a:rPr>
              <a:t>. </a:t>
            </a:r>
            <a:r>
              <a:rPr lang="ko-KR" altLang="en-US" sz="2400" dirty="0" smtClean="0">
                <a:solidFill>
                  <a:schemeClr val="accent6"/>
                </a:solidFill>
              </a:rPr>
              <a:t>또한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흰두교</a:t>
            </a:r>
            <a:r>
              <a:rPr lang="en-US" altLang="ko-KR" sz="2400" dirty="0" smtClean="0">
                <a:solidFill>
                  <a:schemeClr val="accent6"/>
                </a:solidFill>
              </a:rPr>
              <a:t>, </a:t>
            </a:r>
            <a:r>
              <a:rPr lang="ko-KR" altLang="en-US" sz="2400" dirty="0" smtClean="0">
                <a:solidFill>
                  <a:schemeClr val="accent6"/>
                </a:solidFill>
              </a:rPr>
              <a:t>불교</a:t>
            </a:r>
            <a:r>
              <a:rPr lang="en-US" altLang="ko-KR" sz="2400" dirty="0" smtClean="0">
                <a:solidFill>
                  <a:schemeClr val="accent6"/>
                </a:solidFill>
              </a:rPr>
              <a:t>,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자이나교</a:t>
            </a:r>
            <a:r>
              <a:rPr lang="ko-KR" altLang="en-US" sz="2400" dirty="0" smtClean="0">
                <a:solidFill>
                  <a:schemeClr val="accent6"/>
                </a:solidFill>
              </a:rPr>
              <a:t> 이 </a:t>
            </a:r>
            <a:r>
              <a:rPr lang="en-US" altLang="ko-KR" sz="2400" dirty="0" smtClean="0">
                <a:solidFill>
                  <a:schemeClr val="accent6"/>
                </a:solidFill>
              </a:rPr>
              <a:t>3</a:t>
            </a:r>
            <a:r>
              <a:rPr lang="ko-KR" altLang="en-US" sz="2400" dirty="0" smtClean="0">
                <a:solidFill>
                  <a:schemeClr val="accent6"/>
                </a:solidFill>
              </a:rPr>
              <a:t>종교가 공존하는 인도 최대의 석굴사원이다</a:t>
            </a:r>
            <a:r>
              <a:rPr lang="en-US" altLang="ko-KR" sz="2400" dirty="0" smtClean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784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365890">
            <a:off x="4538572" y="258217"/>
            <a:ext cx="4437388" cy="3184240"/>
            <a:chOff x="4427984" y="764704"/>
            <a:chExt cx="3312368" cy="2520280"/>
          </a:xfrm>
        </p:grpSpPr>
        <p:sp>
          <p:nvSpPr>
            <p:cNvPr id="4" name="직사각형 3"/>
            <p:cNvSpPr/>
            <p:nvPr/>
          </p:nvSpPr>
          <p:spPr>
            <a:xfrm>
              <a:off x="4427984" y="764704"/>
              <a:ext cx="3312368" cy="25202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908720"/>
              <a:ext cx="3009900" cy="2257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 rot="21257350">
            <a:off x="171684" y="1576950"/>
            <a:ext cx="4354121" cy="3329488"/>
            <a:chOff x="251520" y="2204864"/>
            <a:chExt cx="3600400" cy="2520280"/>
          </a:xfrm>
        </p:grpSpPr>
        <p:sp>
          <p:nvSpPr>
            <p:cNvPr id="8" name="직사각형 7"/>
            <p:cNvSpPr/>
            <p:nvPr/>
          </p:nvSpPr>
          <p:spPr>
            <a:xfrm>
              <a:off x="251520" y="2204864"/>
              <a:ext cx="3600400" cy="25202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321598"/>
              <a:ext cx="3257550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 rot="21279610">
            <a:off x="388437" y="725201"/>
            <a:ext cx="3820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인디아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게이트</a:t>
            </a:r>
            <a:endParaRPr lang="ko-KR" altLang="en-US" sz="32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523" y="4919008"/>
            <a:ext cx="86165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/>
                </a:solidFill>
              </a:rPr>
              <a:t>파리의 개선문과 유사한 인디아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게이트는</a:t>
            </a:r>
            <a:r>
              <a:rPr lang="ko-KR" altLang="en-US" sz="2400" dirty="0" smtClean="0">
                <a:solidFill>
                  <a:schemeClr val="accent6"/>
                </a:solidFill>
              </a:rPr>
              <a:t> 영국을 위해 싸우다 죽은 인도 병사들의 넋을 기리는 기념 건축물이다</a:t>
            </a:r>
            <a:r>
              <a:rPr lang="en-US" altLang="ko-KR" sz="2400" dirty="0" smtClean="0">
                <a:solidFill>
                  <a:schemeClr val="accent6"/>
                </a:solidFill>
              </a:rPr>
              <a:t>.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인디아게이트</a:t>
            </a:r>
            <a:r>
              <a:rPr lang="ko-KR" altLang="en-US" sz="2400" dirty="0" smtClean="0">
                <a:solidFill>
                  <a:schemeClr val="accent6"/>
                </a:solidFill>
              </a:rPr>
              <a:t> 주변에 조성된 공원은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델리</a:t>
            </a:r>
            <a:r>
              <a:rPr lang="ko-KR" altLang="en-US" sz="2400" dirty="0" smtClean="0">
                <a:solidFill>
                  <a:schemeClr val="accent6"/>
                </a:solidFill>
              </a:rPr>
              <a:t> 시민에게 소풍장소로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있기있는</a:t>
            </a:r>
            <a:r>
              <a:rPr lang="ko-KR" altLang="en-US" sz="2400" dirty="0" smtClean="0">
                <a:solidFill>
                  <a:schemeClr val="accent6"/>
                </a:solidFill>
              </a:rPr>
              <a:t> 곳으로 여름 밤에는 잔디밭에 누워 야경을 즐기는 인파로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가득하다함</a:t>
            </a:r>
            <a:endParaRPr lang="en-US" altLang="ko-KR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3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487807">
            <a:off x="5179578" y="217707"/>
            <a:ext cx="3816424" cy="2592288"/>
            <a:chOff x="4427984" y="476672"/>
            <a:chExt cx="3816424" cy="2592288"/>
          </a:xfrm>
        </p:grpSpPr>
        <p:sp>
          <p:nvSpPr>
            <p:cNvPr id="5" name="직사각형 4"/>
            <p:cNvSpPr/>
            <p:nvPr/>
          </p:nvSpPr>
          <p:spPr>
            <a:xfrm>
              <a:off x="4427984" y="476672"/>
              <a:ext cx="3816424" cy="25922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753" y="620688"/>
              <a:ext cx="3524250" cy="2305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 rot="21156146">
            <a:off x="186653" y="1825105"/>
            <a:ext cx="5002480" cy="2592288"/>
            <a:chOff x="179512" y="2564904"/>
            <a:chExt cx="5002480" cy="2592288"/>
          </a:xfrm>
        </p:grpSpPr>
        <p:sp>
          <p:nvSpPr>
            <p:cNvPr id="8" name="직사각형 7"/>
            <p:cNvSpPr/>
            <p:nvPr/>
          </p:nvSpPr>
          <p:spPr>
            <a:xfrm>
              <a:off x="179512" y="2564904"/>
              <a:ext cx="5002480" cy="25922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03" y="2708920"/>
              <a:ext cx="4743450" cy="2305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 rot="21279610">
            <a:off x="368864" y="779529"/>
            <a:ext cx="3820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자미</a:t>
            </a:r>
            <a:r>
              <a:rPr lang="ko-KR" altLang="en-US" sz="3200" dirty="0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함초롬돋움" pitchFamily="18" charset="-127"/>
                <a:ea typeface="함초롬돋움" pitchFamily="18" charset="-127"/>
                <a:cs typeface="함초롬돋움" pitchFamily="18" charset="-127"/>
              </a:rPr>
              <a:t>마스지드</a:t>
            </a:r>
            <a:endParaRPr lang="ko-KR" altLang="en-US" sz="3200" dirty="0">
              <a:solidFill>
                <a:schemeClr val="bg1"/>
              </a:solidFill>
              <a:latin typeface="함초롬돋움" pitchFamily="18" charset="-127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523" y="4919008"/>
            <a:ext cx="86165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/>
                </a:solidFill>
              </a:rPr>
              <a:t>이슬람 사원 중 최대의 교무로 한 번에 </a:t>
            </a:r>
            <a:r>
              <a:rPr lang="en-US" altLang="ko-KR" sz="2400" dirty="0" smtClean="0">
                <a:solidFill>
                  <a:schemeClr val="accent6"/>
                </a:solidFill>
              </a:rPr>
              <a:t>2000</a:t>
            </a:r>
            <a:r>
              <a:rPr lang="ko-KR" altLang="en-US" sz="2400" dirty="0" smtClean="0">
                <a:solidFill>
                  <a:schemeClr val="accent6"/>
                </a:solidFill>
              </a:rPr>
              <a:t>명의 신도들이 예배를 들어갈 수 있다고 한다</a:t>
            </a:r>
            <a:r>
              <a:rPr lang="en-US" altLang="ko-KR" sz="2400" dirty="0" smtClean="0">
                <a:solidFill>
                  <a:schemeClr val="accent6"/>
                </a:solidFill>
              </a:rPr>
              <a:t>. </a:t>
            </a:r>
            <a:r>
              <a:rPr lang="ko-KR" altLang="en-US" sz="2400" dirty="0" smtClean="0">
                <a:solidFill>
                  <a:schemeClr val="accent6"/>
                </a:solidFill>
              </a:rPr>
              <a:t>또한</a:t>
            </a:r>
            <a:r>
              <a:rPr lang="en-US" altLang="ko-KR" sz="2400" dirty="0" smtClean="0">
                <a:solidFill>
                  <a:schemeClr val="accent6"/>
                </a:solidFill>
              </a:rPr>
              <a:t>, </a:t>
            </a:r>
            <a:r>
              <a:rPr lang="ko-KR" altLang="en-US" sz="2400" dirty="0" smtClean="0">
                <a:solidFill>
                  <a:schemeClr val="accent6"/>
                </a:solidFill>
              </a:rPr>
              <a:t>다른 이슬람 사원과 마찬가지로 신발을 벗고 들어가야 한다</a:t>
            </a:r>
            <a:r>
              <a:rPr lang="en-US" altLang="ko-KR" sz="2400" dirty="0" smtClean="0">
                <a:solidFill>
                  <a:schemeClr val="accent6"/>
                </a:solidFill>
              </a:rPr>
              <a:t>. </a:t>
            </a:r>
            <a:r>
              <a:rPr lang="ko-KR" altLang="en-US" sz="2400" dirty="0" smtClean="0">
                <a:solidFill>
                  <a:schemeClr val="accent6"/>
                </a:solidFill>
              </a:rPr>
              <a:t>예배시간에는 이슬람 신자만이 출입이 가능하며 그 외의 시간에는 반바지 차림도 입장 가능하다 한다</a:t>
            </a:r>
            <a:r>
              <a:rPr lang="en-US" altLang="ko-KR" sz="2400" dirty="0" smtClean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7841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83568" y="548680"/>
            <a:ext cx="8064896" cy="4248472"/>
            <a:chOff x="683568" y="548680"/>
            <a:chExt cx="8064896" cy="4248472"/>
          </a:xfrm>
        </p:grpSpPr>
        <p:sp>
          <p:nvSpPr>
            <p:cNvPr id="4" name="직사각형 3"/>
            <p:cNvSpPr/>
            <p:nvPr/>
          </p:nvSpPr>
          <p:spPr>
            <a:xfrm>
              <a:off x="683568" y="548680"/>
              <a:ext cx="8064896" cy="42484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692696"/>
              <a:ext cx="7624648" cy="3888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281523" y="4919008"/>
            <a:ext cx="8616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6"/>
                </a:solidFill>
              </a:rPr>
              <a:t>무굴 제국의 수도였던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아그라</a:t>
            </a:r>
            <a:r>
              <a:rPr lang="ko-KR" altLang="en-US" sz="2400" dirty="0" smtClean="0">
                <a:solidFill>
                  <a:schemeClr val="accent6"/>
                </a:solidFill>
              </a:rPr>
              <a:t> 남쪽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자무나</a:t>
            </a:r>
            <a:r>
              <a:rPr lang="ko-KR" altLang="en-US" sz="2400" dirty="0" smtClean="0">
                <a:solidFill>
                  <a:schemeClr val="accent6"/>
                </a:solidFill>
              </a:rPr>
              <a:t> 강가에 자리잡은 궁전 형식의 묘지로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샤</a:t>
            </a:r>
            <a:r>
              <a:rPr lang="ko-KR" altLang="en-US" sz="2400" dirty="0" smtClean="0">
                <a:solidFill>
                  <a:schemeClr val="accent6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자한</a:t>
            </a:r>
            <a:r>
              <a:rPr lang="ko-KR" altLang="en-US" sz="2400" dirty="0" smtClean="0">
                <a:solidFill>
                  <a:schemeClr val="accent6"/>
                </a:solidFill>
              </a:rPr>
              <a:t> 황제의 왕비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뭄타즈</a:t>
            </a:r>
            <a:r>
              <a:rPr lang="ko-KR" altLang="en-US" sz="2400" dirty="0" smtClean="0">
                <a:solidFill>
                  <a:schemeClr val="accent6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마할의</a:t>
            </a:r>
            <a:r>
              <a:rPr lang="ko-KR" altLang="en-US" sz="2400" dirty="0" smtClean="0">
                <a:solidFill>
                  <a:schemeClr val="accent6"/>
                </a:solidFill>
              </a:rPr>
              <a:t> 죽음을 추모하여 만든 것으로써 국가 재정에 영향을 줄 정도로 거액이 투자된 만큼 아름답기 </a:t>
            </a:r>
            <a:r>
              <a:rPr lang="ko-KR" altLang="en-US" sz="2400" dirty="0" err="1" smtClean="0">
                <a:solidFill>
                  <a:schemeClr val="accent6"/>
                </a:solidFill>
              </a:rPr>
              <a:t>그지없한다</a:t>
            </a:r>
            <a:r>
              <a:rPr lang="en-US" altLang="ko-KR" sz="2400" smtClean="0">
                <a:solidFill>
                  <a:schemeClr val="accent6"/>
                </a:solidFill>
              </a:rPr>
              <a:t>. </a:t>
            </a:r>
            <a:endParaRPr lang="en-US" altLang="ko-KR" sz="2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84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225</Words>
  <Application>Microsoft Office PowerPoint</Application>
  <PresentationFormat>화면 슬라이드 쇼(4:3)</PresentationFormat>
  <Paragraphs>13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강용현</dc:creator>
  <cp:lastModifiedBy>강용현</cp:lastModifiedBy>
  <cp:revision>8</cp:revision>
  <dcterms:created xsi:type="dcterms:W3CDTF">2015-12-20T04:46:16Z</dcterms:created>
  <dcterms:modified xsi:type="dcterms:W3CDTF">2015-12-20T07:48:01Z</dcterms:modified>
</cp:coreProperties>
</file>